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</p:sldIdLst>
  <p:sldSz cy="6858000" cx="12192000"/>
  <p:notesSz cx="9601200" cy="7315200"/>
  <p:embeddedFontLst>
    <p:embeddedFont>
      <p:font typeface="Roboto"/>
      <p:regular r:id="rId43"/>
      <p:bold r:id="rId44"/>
      <p:italic r:id="rId45"/>
      <p:boldItalic r:id="rId46"/>
    </p:embeddedFont>
    <p:embeddedFont>
      <p:font typeface="Open Sans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1" roundtripDataSignature="AMtx7mhSNTdnqBhJtUTsn6Pqs9srzSyc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OpenSans-bold.fntdata"/><Relationship Id="rId47" Type="http://schemas.openxmlformats.org/officeDocument/2006/relationships/font" Target="fonts/OpenSans-regular.fntdata"/><Relationship Id="rId49" Type="http://schemas.openxmlformats.org/officeDocument/2006/relationships/font" Target="fonts/Open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customschemas.google.com/relationships/presentationmetadata" Target="metadata"/><Relationship Id="rId50" Type="http://schemas.openxmlformats.org/officeDocument/2006/relationships/font" Target="fonts/Open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37.jpg>
</file>

<file path=ppt/media/image38.jpg>
</file>

<file path=ppt/media/image39.jpg>
</file>

<file path=ppt/media/image4.png>
</file>

<file path=ppt/media/image40.png>
</file>

<file path=ppt/media/image41.png>
</file>

<file path=ppt/media/image42.jpg>
</file>

<file path=ppt/media/image43.png>
</file>

<file path=ppt/media/image4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4160520" cy="36703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438458" y="0"/>
            <a:ext cx="4160520" cy="36703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606675" y="914400"/>
            <a:ext cx="4387850" cy="24685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60120" y="3520440"/>
            <a:ext cx="7680960" cy="288036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948171"/>
            <a:ext cx="4160520" cy="367029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438458" y="6948171"/>
            <a:ext cx="4160520" cy="367029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PE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9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9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s-PE"/>
              <a:t>Ansias del hombre por plasmas lo que ve en forma realística mediante cuadros o lienzos =&gt; desarrollo de técnicas para lograr realismo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s-PE"/>
              <a:t>Tecnica de la imagen: limite del canvas (resolución) y celdas (unidad básica = pixel)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s-PE"/>
              <a:t>Hablar de la sociedad globalizada y el uso de datos multimedia &gt; 80% del trafico en la web será video para 2022 CISCO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s-PE"/>
              <a:t>Importancia de almacenar, procesar y recuperar estos datos =&gt; compresión transforma al dato en información valiosa !!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s-PE"/>
              <a:t>Hablar de las imágenes y video como datos interesantes de explotar!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4" name="Google Shape;174;p10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11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s-PE"/>
              <a:t>Relacionar la nociones con la forma de dibujar usando la grilla de la imagen anterior!</a:t>
            </a:r>
            <a:endParaRPr/>
          </a:p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s-PE"/>
              <a:t>Describiri imagen fotógrafo: frecuencias altas y bajas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12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s-PE"/>
              <a:t>Relacionar la nociones con la forma de dibujar usando la grilla de la imagen anterior!</a:t>
            </a:r>
            <a:endParaRPr/>
          </a:p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s-PE"/>
              <a:t>Describiri imagen fotógrafo: frecuencias altas y bajas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3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3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4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Imagen diversos tipos de sensores</a:t>
            </a:r>
            <a:endParaRPr/>
          </a:p>
        </p:txBody>
      </p:sp>
      <p:sp>
        <p:nvSpPr>
          <p:cNvPr id="224" name="Google Shape;224;p14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5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Muestreo =&gt; digitalizar las coordenadas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Cuantización =&gt; digitalizar la amplitud</a:t>
            </a:r>
            <a:endParaRPr/>
          </a:p>
        </p:txBody>
      </p:sp>
      <p:sp>
        <p:nvSpPr>
          <p:cNvPr id="234" name="Google Shape;234;p15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6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7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7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8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8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9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9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0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0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1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1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62326da314_0_11:notes"/>
          <p:cNvSpPr txBox="1"/>
          <p:nvPr>
            <p:ph idx="1" type="body"/>
          </p:nvPr>
        </p:nvSpPr>
        <p:spPr>
          <a:xfrm>
            <a:off x="960120" y="3474720"/>
            <a:ext cx="76809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262326da314_0_11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2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2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62326da314_0_25:notes"/>
          <p:cNvSpPr txBox="1"/>
          <p:nvPr>
            <p:ph idx="1" type="body"/>
          </p:nvPr>
        </p:nvSpPr>
        <p:spPr>
          <a:xfrm>
            <a:off x="960120" y="3474720"/>
            <a:ext cx="76809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262326da314_0_25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3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3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62326da314_0_45:notes"/>
          <p:cNvSpPr txBox="1"/>
          <p:nvPr>
            <p:ph idx="1" type="body"/>
          </p:nvPr>
        </p:nvSpPr>
        <p:spPr>
          <a:xfrm>
            <a:off x="960120" y="3474720"/>
            <a:ext cx="76809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262326da314_0_45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4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-"/>
            </a:pPr>
            <a:r>
              <a:rPr lang="es-PE"/>
              <a:t>Una imagen a color está compuesta de 3 imágenes monocromas (grises).</a:t>
            </a:r>
            <a:endParaRPr/>
          </a:p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-"/>
            </a:pPr>
            <a:r>
              <a:rPr lang="es-PE"/>
              <a:t>En una imagen a color se usarían 24 bits x píxel</a:t>
            </a:r>
            <a:endParaRPr/>
          </a:p>
          <a:p>
            <a:pPr indent="-105040" lvl="0" marL="1812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57" name="Google Shape;357;p24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5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-"/>
            </a:pPr>
            <a:r>
              <a:rPr lang="es-PE"/>
              <a:t>Una imagen a color está compuesta de 3 imágenes monocromas (grises).</a:t>
            </a:r>
            <a:endParaRPr/>
          </a:p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-"/>
            </a:pPr>
            <a:r>
              <a:rPr lang="es-PE"/>
              <a:t>En una imagen a color se usarían 24 bits x píxel</a:t>
            </a:r>
            <a:endParaRPr/>
          </a:p>
          <a:p>
            <a:pPr indent="-105040" lvl="0" marL="1812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67" name="Google Shape;367;p25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/>
          <p:nvPr>
            <p:ph idx="1" type="body"/>
          </p:nvPr>
        </p:nvSpPr>
        <p:spPr>
          <a:xfrm>
            <a:off x="960120" y="3520440"/>
            <a:ext cx="7680960" cy="288036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3:notes"/>
          <p:cNvSpPr/>
          <p:nvPr>
            <p:ph idx="2" type="sldImg"/>
          </p:nvPr>
        </p:nvSpPr>
        <p:spPr>
          <a:xfrm>
            <a:off x="2606675" y="914400"/>
            <a:ext cx="4387850" cy="24685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6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p26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s-PE"/>
              <a:t>Existen de 6-7 millones de conos en el ojo humano</a:t>
            </a:r>
            <a:endParaRPr/>
          </a:p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-"/>
            </a:pPr>
            <a:r>
              <a:rPr lang="es-PE"/>
              <a:t>Aprox el 65% de conos son sensitivos al rojo, 33% al verde y 2% azul </a:t>
            </a:r>
            <a:endParaRPr/>
          </a:p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-"/>
            </a:pPr>
            <a:r>
              <a:rPr lang="es-PE"/>
              <a:t>Los bastones capturan una imagen del campo de vista general.</a:t>
            </a:r>
            <a:endParaRPr/>
          </a:p>
          <a:p>
            <a:pPr indent="-105040" lvl="0" marL="1812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7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Canales o modelos de color :  RGB (monitor y cámaras), HSV (humano), CMY , CMYK (Key = negro , impresoras), CIE-LAB (Intensidad, balance Verde-Magenta, balance Azul-Amarillo) establecido por Comision Internacional</a:t>
            </a:r>
            <a:r>
              <a:rPr lang="es-PE" sz="115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Éclairage </a:t>
            </a:r>
            <a:endParaRPr/>
          </a:p>
        </p:txBody>
      </p:sp>
      <p:sp>
        <p:nvSpPr>
          <p:cNvPr id="386" name="Google Shape;386;p27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8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Tips : OpenCV trabaja en el orden BGR =&gt; RGB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8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9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Tips : 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9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0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Matiz : Es el atributo que diferencia el color y por el cual lo designamos ej rojo, azul, violeta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Saturacion : Es la intensidad cromática, la claridad u oscuridad de un color, es decir, la cantidad de luz que tiene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Luminosidad : : Es la cantidad de luz emitida por una fuente, o la cantidad de luz reflejada por la superficie.</a:t>
            </a:r>
            <a:endParaRPr/>
          </a:p>
        </p:txBody>
      </p:sp>
      <p:sp>
        <p:nvSpPr>
          <p:cNvPr id="421" name="Google Shape;421;p30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1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1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2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6" name="Google Shape;446;p32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a) Segmentación usando HSV =&gt; H + V (thresholding)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3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9" name="Google Shape;459;p33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AVA es una app usa reconocimiento de imágenes para estimar las calorías en un plato de comida!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CNN para Automatic Food 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DeepChef (CNN =&gt; VGG16) para caracterizar una foto de comida + NN para encontrar su vecino más cercano y recupera la receta asociada a tal platillo!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4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p34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5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-121917" lvl="0" marL="121917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 sz="1200">
                <a:latin typeface="Calibri"/>
                <a:ea typeface="Calibri"/>
                <a:cs typeface="Calibri"/>
                <a:sym typeface="Calibri"/>
              </a:rPr>
              <a:t>Disciplina que se enfoca en el desarrollo de </a:t>
            </a:r>
            <a:r>
              <a:rPr lang="es-PE" sz="1200" u="sng">
                <a:latin typeface="Calibri"/>
                <a:ea typeface="Calibri"/>
                <a:cs typeface="Calibri"/>
                <a:sym typeface="Calibri"/>
              </a:rPr>
              <a:t>métodos</a:t>
            </a:r>
            <a:r>
              <a:rPr lang="es-PE" sz="1200">
                <a:latin typeface="Calibri"/>
                <a:ea typeface="Calibri"/>
                <a:cs typeface="Calibri"/>
                <a:sym typeface="Calibri"/>
              </a:rPr>
              <a:t> para hacer que el computador pueda </a:t>
            </a:r>
            <a:r>
              <a:rPr lang="es-PE" sz="1200" u="sng">
                <a:latin typeface="Calibri"/>
                <a:ea typeface="Calibri"/>
                <a:cs typeface="Calibri"/>
                <a:sym typeface="Calibri"/>
              </a:rPr>
              <a:t>“ver” </a:t>
            </a:r>
            <a:r>
              <a:rPr lang="es-PE" sz="1200">
                <a:latin typeface="Calibri"/>
                <a:ea typeface="Calibri"/>
                <a:cs typeface="Calibri"/>
                <a:sym typeface="Calibri"/>
              </a:rPr>
              <a:t>tal como un humano.</a:t>
            </a:r>
            <a:endParaRPr/>
          </a:p>
          <a:p>
            <a:pPr indent="-121917" lvl="0" marL="121917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 sz="1200">
                <a:latin typeface="Calibri"/>
                <a:ea typeface="Calibri"/>
                <a:cs typeface="Calibri"/>
                <a:sym typeface="Calibri"/>
              </a:rPr>
              <a:t>Estos </a:t>
            </a:r>
            <a:r>
              <a:rPr lang="es-PE" sz="1200" u="sng">
                <a:latin typeface="Calibri"/>
                <a:ea typeface="Calibri"/>
                <a:cs typeface="Calibri"/>
                <a:sym typeface="Calibri"/>
              </a:rPr>
              <a:t>métodos</a:t>
            </a:r>
            <a:r>
              <a:rPr lang="es-PE" sz="1200">
                <a:latin typeface="Calibri"/>
                <a:ea typeface="Calibri"/>
                <a:cs typeface="Calibri"/>
                <a:sym typeface="Calibri"/>
              </a:rPr>
              <a:t>  producen datos numéricos o simbólicos que el computador es capaz de entender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6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62326da314_0_0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262326da314_0_0:notes"/>
          <p:cNvSpPr txBox="1"/>
          <p:nvPr>
            <p:ph idx="1" type="body"/>
          </p:nvPr>
        </p:nvSpPr>
        <p:spPr>
          <a:xfrm>
            <a:off x="960120" y="3474720"/>
            <a:ext cx="76809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7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-181240" lvl="0" marL="1812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/>
          <p:nvPr>
            <p:ph idx="2" type="sldImg"/>
          </p:nvPr>
        </p:nvSpPr>
        <p:spPr>
          <a:xfrm>
            <a:off x="2362200" y="549275"/>
            <a:ext cx="4876800" cy="27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8:notes"/>
          <p:cNvSpPr txBox="1"/>
          <p:nvPr>
            <p:ph idx="1" type="body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6625" lIns="96625" spcFirstLastPara="1" rIns="96625" wrap="square" tIns="96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4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4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4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3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4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4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4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4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3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youtube.com/watch?v=2KvEM9JzLMs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Relationship Id="rId4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youtu.be/t48UUwDvBv8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9.png"/><Relationship Id="rId4" Type="http://schemas.openxmlformats.org/officeDocument/2006/relationships/image" Target="../media/image30.jpg"/><Relationship Id="rId5" Type="http://schemas.openxmlformats.org/officeDocument/2006/relationships/image" Target="../media/image3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8.jpg"/><Relationship Id="rId4" Type="http://schemas.openxmlformats.org/officeDocument/2006/relationships/image" Target="../media/image39.jpg"/><Relationship Id="rId5" Type="http://schemas.openxmlformats.org/officeDocument/2006/relationships/image" Target="../media/image35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2.png"/><Relationship Id="rId4" Type="http://schemas.openxmlformats.org/officeDocument/2006/relationships/image" Target="../media/image40.png"/><Relationship Id="rId5" Type="http://schemas.openxmlformats.org/officeDocument/2006/relationships/image" Target="../media/image42.jpg"/><Relationship Id="rId6" Type="http://schemas.openxmlformats.org/officeDocument/2006/relationships/image" Target="../media/image37.jpg"/><Relationship Id="rId7" Type="http://schemas.openxmlformats.org/officeDocument/2006/relationships/image" Target="../media/image34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ctrTitle"/>
          </p:nvPr>
        </p:nvSpPr>
        <p:spPr>
          <a:xfrm>
            <a:off x="1020600" y="1893633"/>
            <a:ext cx="10271200" cy="23984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alibri"/>
              <a:buNone/>
            </a:pPr>
            <a:r>
              <a:t/>
            </a:r>
            <a:endParaRPr sz="96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7200"/>
              <a:buFont typeface="Calibri"/>
              <a:buNone/>
            </a:pPr>
            <a:r>
              <a:rPr lang="es-PE" sz="72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Desarrollo de Aplicaciones en Visión Artificial</a:t>
            </a:r>
            <a:endParaRPr sz="7200">
              <a:solidFill>
                <a:srgbClr val="2E75B5"/>
              </a:solidFill>
            </a:endParaRPr>
          </a:p>
        </p:txBody>
      </p:sp>
      <p:sp>
        <p:nvSpPr>
          <p:cNvPr id="89" name="Google Shape;89;p1"/>
          <p:cNvSpPr txBox="1"/>
          <p:nvPr>
            <p:ph idx="1" type="subTitle"/>
          </p:nvPr>
        </p:nvSpPr>
        <p:spPr>
          <a:xfrm>
            <a:off x="4684700" y="5661885"/>
            <a:ext cx="6494000" cy="10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s-PE"/>
              <a:t>Analí Alfaro Alfaro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"/>
          <p:cNvSpPr txBox="1"/>
          <p:nvPr>
            <p:ph type="title"/>
          </p:nvPr>
        </p:nvSpPr>
        <p:spPr>
          <a:xfrm>
            <a:off x="658741" y="28909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Aplicaciones de la Visión Artificial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169" name="Google Shape;169;p9"/>
          <p:cNvSpPr txBox="1"/>
          <p:nvPr>
            <p:ph idx="1" type="body"/>
          </p:nvPr>
        </p:nvSpPr>
        <p:spPr>
          <a:xfrm>
            <a:off x="789369" y="1978926"/>
            <a:ext cx="10257777" cy="327421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5082" lvl="0" marL="1219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sz="32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PE" sz="3200" u="sng">
                <a:solidFill>
                  <a:schemeClr val="hlink"/>
                </a:solidFill>
                <a:hlinkClick r:id="rId3"/>
              </a:rPr>
              <a:t>https://www.youtube.com/watch?v=2KvEM9JzLMs</a:t>
            </a:r>
            <a:endParaRPr/>
          </a:p>
        </p:txBody>
      </p:sp>
      <p:sp>
        <p:nvSpPr>
          <p:cNvPr id="170" name="Google Shape;170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171" name="Google Shape;171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"/>
          <p:cNvSpPr txBox="1"/>
          <p:nvPr>
            <p:ph type="title"/>
          </p:nvPr>
        </p:nvSpPr>
        <p:spPr>
          <a:xfrm>
            <a:off x="1150980" y="577320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Introducción</a:t>
            </a:r>
            <a:endParaRPr>
              <a:solidFill>
                <a:srgbClr val="2E75B5"/>
              </a:solidFill>
            </a:endParaRPr>
          </a:p>
        </p:txBody>
      </p:sp>
      <p:pic>
        <p:nvPicPr>
          <p:cNvPr id="177" name="Google Shape;17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5247" y="1964680"/>
            <a:ext cx="7961648" cy="313558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0"/>
          <p:cNvSpPr txBox="1"/>
          <p:nvPr/>
        </p:nvSpPr>
        <p:spPr>
          <a:xfrm>
            <a:off x="1097280" y="5318760"/>
            <a:ext cx="10058400" cy="3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8D4120"/>
                </a:solidFill>
                <a:latin typeface="Calibri"/>
                <a:ea typeface="Calibri"/>
                <a:cs typeface="Calibri"/>
                <a:sym typeface="Calibri"/>
              </a:rPr>
              <a:t>“Una imagen vale más que mil palabras”</a:t>
            </a:r>
            <a:endParaRPr sz="2400">
              <a:solidFill>
                <a:srgbClr val="8D41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180" name="Google Shape;180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"/>
          <p:cNvSpPr txBox="1"/>
          <p:nvPr>
            <p:ph type="title"/>
          </p:nvPr>
        </p:nvSpPr>
        <p:spPr>
          <a:xfrm>
            <a:off x="1097280" y="286604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Introducción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186" name="Google Shape;186;p11"/>
          <p:cNvSpPr txBox="1"/>
          <p:nvPr>
            <p:ph idx="1" type="body"/>
          </p:nvPr>
        </p:nvSpPr>
        <p:spPr>
          <a:xfrm>
            <a:off x="910967" y="1838967"/>
            <a:ext cx="6871200" cy="4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3200">
                <a:latin typeface="Calibri"/>
                <a:ea typeface="Calibri"/>
                <a:cs typeface="Calibri"/>
                <a:sym typeface="Calibri"/>
              </a:rPr>
              <a:t>Imagen es una función f(x,y)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  <a:p>
            <a:pPr indent="-243834" lvl="1" marL="512051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▪"/>
            </a:pPr>
            <a:r>
              <a:rPr lang="es-PE">
                <a:latin typeface="Calibri"/>
                <a:ea typeface="Calibri"/>
                <a:cs typeface="Calibri"/>
                <a:sym typeface="Calibri"/>
              </a:rPr>
              <a:t>Coordenadas espaciales: x,y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226901" lvl="1" marL="512051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▪"/>
            </a:pPr>
            <a:r>
              <a:rPr lang="es-PE">
                <a:latin typeface="Calibri"/>
                <a:ea typeface="Calibri"/>
                <a:cs typeface="Calibri"/>
                <a:sym typeface="Calibri"/>
              </a:rPr>
              <a:t>Intensidad: f(x,y)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121917" lvl="0" marL="121917" rtl="0" algn="just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/>
              <a:t> En DIP l</a:t>
            </a:r>
            <a:r>
              <a:rPr lang="es-PE" sz="3200">
                <a:latin typeface="Calibri"/>
                <a:ea typeface="Calibri"/>
                <a:cs typeface="Calibri"/>
                <a:sym typeface="Calibri"/>
              </a:rPr>
              <a:t>as coordenadas espaciales y intensidad son valores discretos</a:t>
            </a:r>
            <a:endParaRPr/>
          </a:p>
          <a:p>
            <a:pPr indent="-121917" lvl="0" marL="121917" rtl="0" algn="just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/>
              <a:t> </a:t>
            </a:r>
            <a:r>
              <a:rPr lang="es-PE" sz="3200">
                <a:latin typeface="Calibri"/>
                <a:ea typeface="Calibri"/>
                <a:cs typeface="Calibri"/>
                <a:sym typeface="Calibri"/>
              </a:rPr>
              <a:t>El elemento más pequeño de representación es un punto y su intensidad : píxel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7" name="Google Shape;18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06471" y="3866347"/>
            <a:ext cx="3951449" cy="243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62650" y="1169000"/>
            <a:ext cx="2629474" cy="2644524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190" name="Google Shape;19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"/>
          <p:cNvSpPr txBox="1"/>
          <p:nvPr>
            <p:ph type="title"/>
          </p:nvPr>
        </p:nvSpPr>
        <p:spPr>
          <a:xfrm>
            <a:off x="1097280" y="286604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Introducción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196" name="Google Shape;196;p12"/>
          <p:cNvSpPr txBox="1"/>
          <p:nvPr>
            <p:ph idx="1" type="body"/>
          </p:nvPr>
        </p:nvSpPr>
        <p:spPr>
          <a:xfrm>
            <a:off x="910966" y="1838967"/>
            <a:ext cx="10244713" cy="4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>
                <a:latin typeface="Calibri"/>
                <a:ea typeface="Calibri"/>
                <a:cs typeface="Calibri"/>
                <a:sym typeface="Calibri"/>
              </a:rPr>
              <a:t>Representación de la imagen f como un arreglo 2-D o matriz :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05425" y="3179833"/>
            <a:ext cx="2856356" cy="2486118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199" name="Google Shape;19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pic>
        <p:nvPicPr>
          <p:cNvPr id="200" name="Google Shape;200;p12"/>
          <p:cNvPicPr preferRelativeResize="0"/>
          <p:nvPr/>
        </p:nvPicPr>
        <p:blipFill rotWithShape="1">
          <a:blip r:embed="rId4">
            <a:alphaModFix/>
          </a:blip>
          <a:srcRect b="0" l="0" r="0" t="8060"/>
          <a:stretch/>
        </p:blipFill>
        <p:spPr>
          <a:xfrm>
            <a:off x="5567684" y="3820631"/>
            <a:ext cx="5289402" cy="1475988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2"/>
          <p:cNvSpPr txBox="1"/>
          <p:nvPr/>
        </p:nvSpPr>
        <p:spPr>
          <a:xfrm>
            <a:off x="4761781" y="5665952"/>
            <a:ext cx="6987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MxN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2" name="Google Shape;202;p12"/>
          <p:cNvCxnSpPr/>
          <p:nvPr/>
        </p:nvCxnSpPr>
        <p:spPr>
          <a:xfrm>
            <a:off x="1854173" y="3102303"/>
            <a:ext cx="295886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03" name="Google Shape;203;p12"/>
          <p:cNvCxnSpPr/>
          <p:nvPr/>
        </p:nvCxnSpPr>
        <p:spPr>
          <a:xfrm>
            <a:off x="1837426" y="3102303"/>
            <a:ext cx="16747" cy="2748315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3"/>
          <p:cNvSpPr txBox="1"/>
          <p:nvPr>
            <p:ph type="title"/>
          </p:nvPr>
        </p:nvSpPr>
        <p:spPr>
          <a:xfrm>
            <a:off x="729458" y="196965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Adquisición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01040" y="6484620"/>
            <a:ext cx="6306800" cy="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211" name="Google Shape;211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pic>
        <p:nvPicPr>
          <p:cNvPr descr="Overview of the typical image acquisition process, with the sun as light source, a tree as object and a digital camera to capture the image. An analog camera would use a film where the digital camera uses a sensor. " id="212" name="Google Shape;21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601" y="2346395"/>
            <a:ext cx="4191000" cy="3130154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3"/>
          <p:cNvSpPr txBox="1"/>
          <p:nvPr/>
        </p:nvSpPr>
        <p:spPr>
          <a:xfrm>
            <a:off x="805772" y="1336290"/>
            <a:ext cx="9905772" cy="1210481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Proceso por el cual una escena es capturada por un sensor y convertida a una entidad manejable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3"/>
          <p:cNvSpPr txBox="1"/>
          <p:nvPr/>
        </p:nvSpPr>
        <p:spPr>
          <a:xfrm>
            <a:off x="5147471" y="5336351"/>
            <a:ext cx="4012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s-PE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sz="14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3"/>
          <p:cNvSpPr txBox="1"/>
          <p:nvPr/>
        </p:nvSpPr>
        <p:spPr>
          <a:xfrm>
            <a:off x="6388442" y="5329867"/>
            <a:ext cx="4012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s-PE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216" name="Google Shape;216;p13"/>
          <p:cNvSpPr txBox="1"/>
          <p:nvPr/>
        </p:nvSpPr>
        <p:spPr>
          <a:xfrm>
            <a:off x="6937288" y="4828795"/>
            <a:ext cx="4012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s-PE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217" name="Google Shape;217;p13"/>
          <p:cNvSpPr txBox="1"/>
          <p:nvPr/>
        </p:nvSpPr>
        <p:spPr>
          <a:xfrm rot="3060846">
            <a:off x="4480332" y="4126980"/>
            <a:ext cx="213671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(Electromagnetic waves)</a:t>
            </a:r>
            <a:endParaRPr sz="1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3"/>
          <p:cNvSpPr txBox="1"/>
          <p:nvPr/>
        </p:nvSpPr>
        <p:spPr>
          <a:xfrm>
            <a:off x="3068694" y="5819439"/>
            <a:ext cx="691398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Figura. Muestra un ejemplo de la captación de una imagen usando una cámara convencional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3"/>
          <p:cNvSpPr/>
          <p:nvPr/>
        </p:nvSpPr>
        <p:spPr>
          <a:xfrm>
            <a:off x="6212332" y="4673549"/>
            <a:ext cx="313353" cy="11375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3"/>
          <p:cNvSpPr/>
          <p:nvPr/>
        </p:nvSpPr>
        <p:spPr>
          <a:xfrm>
            <a:off x="6215441" y="4825949"/>
            <a:ext cx="313353" cy="11375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13"/>
          <p:cNvSpPr/>
          <p:nvPr/>
        </p:nvSpPr>
        <p:spPr>
          <a:xfrm>
            <a:off x="6224767" y="4956583"/>
            <a:ext cx="313353" cy="11375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Adquisición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227" name="Google Shape;227;p14"/>
          <p:cNvSpPr txBox="1"/>
          <p:nvPr>
            <p:ph idx="1" type="body"/>
          </p:nvPr>
        </p:nvSpPr>
        <p:spPr>
          <a:xfrm>
            <a:off x="1014777" y="1568359"/>
            <a:ext cx="5140000" cy="40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/>
              <a:t> Energía entrante es transformada en voltaje por la combinación de la potencia eléctrica de entrada y el material del sensor, el cual es estimulado por algún tipo de energía en particular.</a:t>
            </a:r>
            <a:endParaRPr/>
          </a:p>
        </p:txBody>
      </p:sp>
      <p:pic>
        <p:nvPicPr>
          <p:cNvPr id="228" name="Google Shape;22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71111" y="1568359"/>
            <a:ext cx="3945015" cy="402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4"/>
          <p:cNvSpPr txBox="1"/>
          <p:nvPr/>
        </p:nvSpPr>
        <p:spPr>
          <a:xfrm>
            <a:off x="701040" y="6484620"/>
            <a:ext cx="6306800" cy="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231" name="Google Shape;23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5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Adquisición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237" name="Google Shape;237;p15"/>
          <p:cNvSpPr txBox="1"/>
          <p:nvPr>
            <p:ph idx="1" type="body"/>
          </p:nvPr>
        </p:nvSpPr>
        <p:spPr>
          <a:xfrm>
            <a:off x="1014778" y="2022167"/>
            <a:ext cx="5993063" cy="40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380990" lvl="0" marL="38099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PE"/>
              <a:t>La salida de los sensores produce una imagen continua que necesita Digitalización.</a:t>
            </a:r>
            <a:endParaRPr/>
          </a:p>
          <a:p>
            <a:pPr indent="-253990" lvl="0" marL="38099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-380990" lvl="0" marL="38099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PE"/>
              <a:t>Digitalización es un proceso:</a:t>
            </a:r>
            <a:endParaRPr/>
          </a:p>
          <a:p>
            <a:pPr indent="-380990" lvl="1" marL="83819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PE"/>
              <a:t>Muestreo</a:t>
            </a:r>
            <a:endParaRPr/>
          </a:p>
          <a:p>
            <a:pPr indent="-380990" lvl="1" marL="83819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PE"/>
              <a:t>Cuantización</a:t>
            </a:r>
            <a:endParaRPr/>
          </a:p>
        </p:txBody>
      </p:sp>
      <p:sp>
        <p:nvSpPr>
          <p:cNvPr id="238" name="Google Shape;238;p15"/>
          <p:cNvSpPr txBox="1"/>
          <p:nvPr/>
        </p:nvSpPr>
        <p:spPr>
          <a:xfrm>
            <a:off x="701040" y="6484620"/>
            <a:ext cx="6306800" cy="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48527" y="1568359"/>
            <a:ext cx="4393000" cy="3621556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5"/>
          <p:cNvSpPr txBox="1"/>
          <p:nvPr/>
        </p:nvSpPr>
        <p:spPr>
          <a:xfrm>
            <a:off x="7007840" y="5380980"/>
            <a:ext cx="4964153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a) Imagen continua, b) Escaneo de la Intensidad de la línea AB, c) Muestreo y Cuantización d) Escaneo digital línea AB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242" name="Google Shape;242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6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Adquisición</a:t>
            </a:r>
            <a:endParaRPr>
              <a:solidFill>
                <a:srgbClr val="2E75B5"/>
              </a:solidFill>
            </a:endParaRPr>
          </a:p>
        </p:txBody>
      </p:sp>
      <p:pic>
        <p:nvPicPr>
          <p:cNvPr id="248" name="Google Shape;24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3333" y="1834951"/>
            <a:ext cx="7462465" cy="411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6"/>
          <p:cNvSpPr txBox="1"/>
          <p:nvPr/>
        </p:nvSpPr>
        <p:spPr>
          <a:xfrm>
            <a:off x="701040" y="6484620"/>
            <a:ext cx="6306800" cy="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251" name="Google Shape;251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7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Adquisición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257" name="Google Shape;257;p17"/>
          <p:cNvSpPr txBox="1"/>
          <p:nvPr>
            <p:ph idx="1" type="body"/>
          </p:nvPr>
        </p:nvSpPr>
        <p:spPr>
          <a:xfrm>
            <a:off x="878200" y="1467685"/>
            <a:ext cx="10475600" cy="49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/>
              <a:t> El resultado es un arreglo (array) de valores</a:t>
            </a:r>
            <a:endParaRPr/>
          </a:p>
          <a:p>
            <a:pPr indent="5082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/>
          </a:p>
          <a:p>
            <a:pPr indent="5082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-121917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t/>
            </a:r>
            <a:endParaRPr/>
          </a:p>
        </p:txBody>
      </p:sp>
      <p:pic>
        <p:nvPicPr>
          <p:cNvPr id="258" name="Google Shape;25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035" y="2535100"/>
            <a:ext cx="3249835" cy="1834601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17"/>
          <p:cNvSpPr txBox="1"/>
          <p:nvPr/>
        </p:nvSpPr>
        <p:spPr>
          <a:xfrm>
            <a:off x="701040" y="6484620"/>
            <a:ext cx="6306800" cy="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261" name="Google Shape;261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sp>
        <p:nvSpPr>
          <p:cNvPr id="262" name="Google Shape;262;p17"/>
          <p:cNvSpPr/>
          <p:nvPr/>
        </p:nvSpPr>
        <p:spPr>
          <a:xfrm>
            <a:off x="5868961" y="2920270"/>
            <a:ext cx="5700920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0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Cómo podemos representar este arreglo de valores 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2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8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Adquisición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268" name="Google Shape;268;p18"/>
          <p:cNvSpPr txBox="1"/>
          <p:nvPr>
            <p:ph idx="1" type="body"/>
          </p:nvPr>
        </p:nvSpPr>
        <p:spPr>
          <a:xfrm>
            <a:off x="878200" y="1467685"/>
            <a:ext cx="10475600" cy="49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/>
              <a:t> El resultado es un arreglo (array) de valores</a:t>
            </a:r>
            <a:endParaRPr/>
          </a:p>
          <a:p>
            <a:pPr indent="5082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/>
          </a:p>
          <a:p>
            <a:pPr indent="5082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-121917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t/>
            </a:r>
            <a:endParaRPr/>
          </a:p>
        </p:txBody>
      </p:sp>
      <p:pic>
        <p:nvPicPr>
          <p:cNvPr id="269" name="Google Shape;26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035" y="2535100"/>
            <a:ext cx="3249835" cy="183460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18"/>
          <p:cNvSpPr txBox="1"/>
          <p:nvPr/>
        </p:nvSpPr>
        <p:spPr>
          <a:xfrm>
            <a:off x="701040" y="6484620"/>
            <a:ext cx="6306800" cy="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272" name="Google Shape;272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sp>
        <p:nvSpPr>
          <p:cNvPr id="273" name="Google Shape;273;p18"/>
          <p:cNvSpPr/>
          <p:nvPr/>
        </p:nvSpPr>
        <p:spPr>
          <a:xfrm>
            <a:off x="5868961" y="2920270"/>
            <a:ext cx="5700920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0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Cómo podemos representar este arreglo de valores 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2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/>
          <p:nvPr/>
        </p:nvSpPr>
        <p:spPr>
          <a:xfrm>
            <a:off x="2082265" y="1763485"/>
            <a:ext cx="296816" cy="453942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5875">
            <a:solidFill>
              <a:srgbClr val="A65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2381530" y="1237092"/>
            <a:ext cx="9780300" cy="59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2667" u="none" cap="none" strike="noStrike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Bachiller en Ciencias de la Computación – UNT</a:t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667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Ingeniero Informático – UNT</a:t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667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Docente en Ingeniería Informática – UNT</a:t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667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Estudios de Doctorado en Ciencias de la Computación – PUC  Chile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667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Profesor - investigador en la PUCP</a:t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667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Profesor-</a:t>
            </a:r>
            <a:r>
              <a:rPr lang="es-PE" sz="2667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Investigador Universidad Santiago de Chile y Universidad de los Andes </a:t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67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3084549" y="4954229"/>
            <a:ext cx="8833600" cy="3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400">
              <a:solidFill>
                <a:srgbClr val="AB620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1106333" y="2180595"/>
            <a:ext cx="931600" cy="129403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2004</a:t>
            </a:r>
            <a:endParaRPr sz="24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1019980" y="2955905"/>
            <a:ext cx="931600" cy="129403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2006</a:t>
            </a:r>
            <a:endParaRPr sz="24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283876" y="3798181"/>
            <a:ext cx="1765600" cy="129403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2006 - 2009</a:t>
            </a:r>
            <a:endParaRPr sz="24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283879" y="4522308"/>
            <a:ext cx="1765600" cy="129403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2010 - 2</a:t>
            </a:r>
            <a:r>
              <a:rPr lang="es-PE" sz="24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023</a:t>
            </a:r>
            <a:endParaRPr sz="24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314224" y="5366265"/>
            <a:ext cx="1765600" cy="129403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2022 </a:t>
            </a:r>
            <a:endParaRPr sz="24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103" name="Google Shape;103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sp>
        <p:nvSpPr>
          <p:cNvPr id="104" name="Google Shape;104;p2"/>
          <p:cNvSpPr txBox="1"/>
          <p:nvPr>
            <p:ph type="title"/>
          </p:nvPr>
        </p:nvSpPr>
        <p:spPr>
          <a:xfrm>
            <a:off x="838200" y="23139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s-PE"/>
              <a:t>Docente : </a:t>
            </a:r>
            <a:r>
              <a:rPr lang="es-PE"/>
              <a:t>Analí Alfaro Alfaro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9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Adquisición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279" name="Google Shape;279;p19"/>
          <p:cNvSpPr txBox="1"/>
          <p:nvPr>
            <p:ph idx="1" type="body"/>
          </p:nvPr>
        </p:nvSpPr>
        <p:spPr>
          <a:xfrm>
            <a:off x="964267" y="1417398"/>
            <a:ext cx="10456402" cy="4938951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/>
              <a:t> El resultado es un arreglo (array) de valores </a:t>
            </a:r>
            <a:r>
              <a:rPr lang="es-PE"/>
              <a:t>que pueden ser representados como una Matriz</a:t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5082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/>
          </a:p>
          <a:p>
            <a:pPr indent="-121917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t/>
            </a:r>
            <a:endParaRPr/>
          </a:p>
        </p:txBody>
      </p:sp>
      <p:pic>
        <p:nvPicPr>
          <p:cNvPr id="280" name="Google Shape;28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035" y="2535100"/>
            <a:ext cx="3249835" cy="183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79337" y="2026000"/>
            <a:ext cx="3048431" cy="2708933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19"/>
          <p:cNvSpPr txBox="1"/>
          <p:nvPr/>
        </p:nvSpPr>
        <p:spPr>
          <a:xfrm>
            <a:off x="701040" y="6484620"/>
            <a:ext cx="6306800" cy="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284" name="Google Shape;28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sp>
        <p:nvSpPr>
          <p:cNvPr id="285" name="Google Shape;285;p19"/>
          <p:cNvSpPr/>
          <p:nvPr/>
        </p:nvSpPr>
        <p:spPr>
          <a:xfrm>
            <a:off x="7688424" y="4634702"/>
            <a:ext cx="1399592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Matriz</a:t>
            </a:r>
            <a:endParaRPr sz="20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0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Adquisición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291" name="Google Shape;291;p20"/>
          <p:cNvSpPr txBox="1"/>
          <p:nvPr/>
        </p:nvSpPr>
        <p:spPr>
          <a:xfrm>
            <a:off x="701040" y="6484620"/>
            <a:ext cx="6306800" cy="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293" name="Google Shape;29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sp>
        <p:nvSpPr>
          <p:cNvPr id="294" name="Google Shape;294;p20"/>
          <p:cNvSpPr txBox="1"/>
          <p:nvPr/>
        </p:nvSpPr>
        <p:spPr>
          <a:xfrm>
            <a:off x="3605550" y="2880725"/>
            <a:ext cx="6486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700" u="sng">
                <a:solidFill>
                  <a:schemeClr val="hlink"/>
                </a:solidFill>
                <a:hlinkClick r:id="rId3"/>
              </a:rPr>
              <a:t>https://youtu.be/t48UUwDvBv8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1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Calibri"/>
              <a:buNone/>
            </a:pPr>
            <a:r>
              <a:rPr lang="es-PE" sz="5333">
                <a:solidFill>
                  <a:srgbClr val="2E75B5"/>
                </a:solidFill>
              </a:rPr>
              <a:t>Aplicaciones</a:t>
            </a:r>
            <a:endParaRPr sz="5333">
              <a:solidFill>
                <a:srgbClr val="2E75B5"/>
              </a:solidFill>
            </a:endParaRPr>
          </a:p>
        </p:txBody>
      </p:sp>
      <p:sp>
        <p:nvSpPr>
          <p:cNvPr id="300" name="Google Shape;300;p21"/>
          <p:cNvSpPr txBox="1"/>
          <p:nvPr>
            <p:ph idx="1" type="body"/>
          </p:nvPr>
        </p:nvSpPr>
        <p:spPr>
          <a:xfrm>
            <a:off x="1097279" y="1722775"/>
            <a:ext cx="70560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/>
              <a:t> </a:t>
            </a:r>
            <a:r>
              <a:rPr lang="es-PE">
                <a:solidFill>
                  <a:srgbClr val="2E75B5"/>
                </a:solidFill>
              </a:rPr>
              <a:t>Rayos Gamma</a:t>
            </a:r>
            <a:endParaRPr>
              <a:solidFill>
                <a:srgbClr val="2E75B5"/>
              </a:solidFill>
            </a:endParaRPr>
          </a:p>
          <a:p>
            <a:pPr indent="-243834" lvl="1" marL="512051" rtl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s-PE"/>
              <a:t>Detectar malformaciones óseas y tumores</a:t>
            </a:r>
            <a:endParaRPr/>
          </a:p>
          <a:p>
            <a:pPr indent="-91435" lvl="1" marL="512051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-91435" lvl="1" marL="512051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-91435" lvl="1" marL="512051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0" lvl="1" marL="268217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01" name="Google Shape;30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42900" y="1192775"/>
            <a:ext cx="2949875" cy="4692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1"/>
          <p:cNvSpPr txBox="1"/>
          <p:nvPr/>
        </p:nvSpPr>
        <p:spPr>
          <a:xfrm>
            <a:off x="701040" y="6484620"/>
            <a:ext cx="6306800" cy="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304" name="Google Shape;30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62326da314_0_11"/>
          <p:cNvSpPr txBox="1"/>
          <p:nvPr>
            <p:ph type="title"/>
          </p:nvPr>
        </p:nvSpPr>
        <p:spPr>
          <a:xfrm>
            <a:off x="1097280" y="214953"/>
            <a:ext cx="100584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Calibri"/>
              <a:buNone/>
            </a:pPr>
            <a:r>
              <a:rPr lang="es-PE" sz="5333">
                <a:solidFill>
                  <a:srgbClr val="2E75B5"/>
                </a:solidFill>
              </a:rPr>
              <a:t>Aplicaciones</a:t>
            </a:r>
            <a:endParaRPr sz="5333">
              <a:solidFill>
                <a:srgbClr val="2E75B5"/>
              </a:solidFill>
            </a:endParaRPr>
          </a:p>
        </p:txBody>
      </p:sp>
      <p:sp>
        <p:nvSpPr>
          <p:cNvPr id="310" name="Google Shape;310;g262326da314_0_11"/>
          <p:cNvSpPr txBox="1"/>
          <p:nvPr/>
        </p:nvSpPr>
        <p:spPr>
          <a:xfrm>
            <a:off x="701040" y="6484620"/>
            <a:ext cx="6306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g262326da314_0_11"/>
          <p:cNvSpPr txBox="1"/>
          <p:nvPr>
            <p:ph idx="1" type="body"/>
          </p:nvPr>
        </p:nvSpPr>
        <p:spPr>
          <a:xfrm>
            <a:off x="788500" y="1802075"/>
            <a:ext cx="6132000" cy="21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/>
              <a:t> </a:t>
            </a:r>
            <a:r>
              <a:rPr lang="es-P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Rayos X</a:t>
            </a:r>
            <a:endParaRPr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3833" lvl="1" marL="512051" rtl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Noto Sans Symbols"/>
              <a:buChar char="▪"/>
            </a:pPr>
            <a:r>
              <a:rPr lang="es-P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Detectar objetos peligrosos</a:t>
            </a:r>
            <a:r>
              <a:rPr lang="es-PE">
                <a:solidFill>
                  <a:srgbClr val="3F3F3F"/>
                </a:solidFill>
              </a:rPr>
              <a:t> en imágenes</a:t>
            </a:r>
            <a:endParaRPr>
              <a:solidFill>
                <a:srgbClr val="3F3F3F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None/>
            </a:pPr>
            <a:r>
              <a:rPr lang="es-PE">
                <a:solidFill>
                  <a:srgbClr val="3F3F3F"/>
                </a:solidFill>
              </a:rPr>
              <a:t> de rayos x de múltiples vistas</a:t>
            </a:r>
            <a:endParaRPr sz="2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91436" lvl="1" marL="512051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-91436" lvl="1" marL="512051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-91436" lvl="1" marL="512051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0" lvl="1" marL="268217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12" name="Google Shape;312;g262326da314_0_1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313" name="Google Shape;313;g262326da314_0_1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pic>
        <p:nvPicPr>
          <p:cNvPr id="314" name="Google Shape;314;g262326da314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5425" y="1732900"/>
            <a:ext cx="5494925" cy="374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g262326da314_0_11"/>
          <p:cNvSpPr txBox="1"/>
          <p:nvPr>
            <p:ph idx="11" type="ftr"/>
          </p:nvPr>
        </p:nvSpPr>
        <p:spPr>
          <a:xfrm>
            <a:off x="6735786" y="5362350"/>
            <a:ext cx="4473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Detección objetos en rayos X usando Múltiples Vistas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por Vladimir Riffo, Domingo Mery, Irene Zuccar y Cristhian Pieringer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2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Calibri"/>
              <a:buNone/>
            </a:pPr>
            <a:r>
              <a:rPr lang="es-PE" sz="5333">
                <a:solidFill>
                  <a:srgbClr val="2E75B5"/>
                </a:solidFill>
              </a:rPr>
              <a:t>Aplicaciones</a:t>
            </a:r>
            <a:endParaRPr sz="5333">
              <a:solidFill>
                <a:srgbClr val="2E75B5"/>
              </a:solidFill>
            </a:endParaRPr>
          </a:p>
        </p:txBody>
      </p:sp>
      <p:sp>
        <p:nvSpPr>
          <p:cNvPr id="321" name="Google Shape;321;p22"/>
          <p:cNvSpPr txBox="1"/>
          <p:nvPr>
            <p:ph idx="1" type="body"/>
          </p:nvPr>
        </p:nvSpPr>
        <p:spPr>
          <a:xfrm>
            <a:off x="1097272" y="1845733"/>
            <a:ext cx="3497200" cy="40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/>
              <a:t> Microscópicas</a:t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22" name="Google Shape;32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22275" y="1717575"/>
            <a:ext cx="3921870" cy="433635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22"/>
          <p:cNvSpPr txBox="1"/>
          <p:nvPr/>
        </p:nvSpPr>
        <p:spPr>
          <a:xfrm>
            <a:off x="701040" y="6484620"/>
            <a:ext cx="6306800" cy="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325" name="Google Shape;325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62326da314_0_25"/>
          <p:cNvSpPr txBox="1"/>
          <p:nvPr>
            <p:ph type="title"/>
          </p:nvPr>
        </p:nvSpPr>
        <p:spPr>
          <a:xfrm>
            <a:off x="1097280" y="214953"/>
            <a:ext cx="100584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Calibri"/>
              <a:buNone/>
            </a:pPr>
            <a:r>
              <a:rPr lang="es-PE" sz="5333">
                <a:solidFill>
                  <a:srgbClr val="2E75B5"/>
                </a:solidFill>
              </a:rPr>
              <a:t>Aplicaciones</a:t>
            </a:r>
            <a:endParaRPr sz="5333">
              <a:solidFill>
                <a:srgbClr val="2E75B5"/>
              </a:solidFill>
            </a:endParaRPr>
          </a:p>
        </p:txBody>
      </p:sp>
      <p:sp>
        <p:nvSpPr>
          <p:cNvPr id="331" name="Google Shape;331;g262326da314_0_25"/>
          <p:cNvSpPr txBox="1"/>
          <p:nvPr/>
        </p:nvSpPr>
        <p:spPr>
          <a:xfrm>
            <a:off x="701040" y="6484620"/>
            <a:ext cx="6306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g262326da314_0_25"/>
          <p:cNvSpPr txBox="1"/>
          <p:nvPr>
            <p:ph idx="1" type="body"/>
          </p:nvPr>
        </p:nvSpPr>
        <p:spPr>
          <a:xfrm>
            <a:off x="1297433" y="1870675"/>
            <a:ext cx="34971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/>
              <a:t> Satelitales</a:t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33" name="Google Shape;333;g262326da314_0_2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334" name="Google Shape;334;g262326da314_0_2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3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Calibri"/>
              <a:buNone/>
            </a:pPr>
            <a:r>
              <a:rPr lang="es-PE" sz="5333">
                <a:solidFill>
                  <a:srgbClr val="2E75B5"/>
                </a:solidFill>
              </a:rPr>
              <a:t>Aplicaciones</a:t>
            </a:r>
            <a:endParaRPr sz="5333">
              <a:solidFill>
                <a:srgbClr val="2E75B5"/>
              </a:solidFill>
            </a:endParaRPr>
          </a:p>
        </p:txBody>
      </p:sp>
      <p:pic>
        <p:nvPicPr>
          <p:cNvPr id="340" name="Google Shape;34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38498" y="1785377"/>
            <a:ext cx="4114800" cy="4379121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23"/>
          <p:cNvSpPr txBox="1"/>
          <p:nvPr/>
        </p:nvSpPr>
        <p:spPr>
          <a:xfrm>
            <a:off x="1639661" y="1661308"/>
            <a:ext cx="44295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</a:pPr>
            <a:r>
              <a:rPr lang="es-PE" sz="2667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Seguridad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None/>
            </a:pPr>
            <a:r>
              <a:t/>
            </a:r>
            <a:endParaRPr sz="2667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3"/>
          <p:cNvSpPr txBox="1"/>
          <p:nvPr/>
        </p:nvSpPr>
        <p:spPr>
          <a:xfrm>
            <a:off x="701040" y="6484620"/>
            <a:ext cx="6306800" cy="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344" name="Google Shape;344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62326da314_0_45"/>
          <p:cNvSpPr txBox="1"/>
          <p:nvPr>
            <p:ph type="title"/>
          </p:nvPr>
        </p:nvSpPr>
        <p:spPr>
          <a:xfrm>
            <a:off x="1097280" y="214953"/>
            <a:ext cx="100584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Calibri"/>
              <a:buNone/>
            </a:pPr>
            <a:r>
              <a:rPr lang="es-PE" sz="5333">
                <a:solidFill>
                  <a:srgbClr val="2E75B5"/>
                </a:solidFill>
              </a:rPr>
              <a:t>Aplicaciones</a:t>
            </a:r>
            <a:endParaRPr sz="5333">
              <a:solidFill>
                <a:srgbClr val="2E75B5"/>
              </a:solidFill>
            </a:endParaRPr>
          </a:p>
        </p:txBody>
      </p:sp>
      <p:sp>
        <p:nvSpPr>
          <p:cNvPr id="350" name="Google Shape;350;g262326da314_0_45"/>
          <p:cNvSpPr txBox="1"/>
          <p:nvPr>
            <p:ph idx="1" type="body"/>
          </p:nvPr>
        </p:nvSpPr>
        <p:spPr>
          <a:xfrm>
            <a:off x="1097279" y="1845733"/>
            <a:ext cx="44295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s-PE"/>
              <a:t> Control de calidad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351" name="Google Shape;351;g262326da314_0_45"/>
          <p:cNvSpPr txBox="1"/>
          <p:nvPr/>
        </p:nvSpPr>
        <p:spPr>
          <a:xfrm>
            <a:off x="701040" y="6484620"/>
            <a:ext cx="6306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Digital Image Processing 3rd Ed. by Gonzalez and Woods. 2008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g262326da314_0_4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353" name="Google Shape;353;g262326da314_0_4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pic>
        <p:nvPicPr>
          <p:cNvPr id="354" name="Google Shape;354;g262326da314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954" y="2515853"/>
            <a:ext cx="6360422" cy="3576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4"/>
          <p:cNvSpPr txBox="1"/>
          <p:nvPr>
            <p:ph type="title"/>
          </p:nvPr>
        </p:nvSpPr>
        <p:spPr>
          <a:xfrm>
            <a:off x="1064880" y="224120"/>
            <a:ext cx="10058400" cy="967611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La imagen Digital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360" name="Google Shape;360;p24"/>
          <p:cNvSpPr txBox="1"/>
          <p:nvPr>
            <p:ph idx="1" type="body"/>
          </p:nvPr>
        </p:nvSpPr>
        <p:spPr>
          <a:xfrm>
            <a:off x="1064882" y="1481174"/>
            <a:ext cx="6893093" cy="424814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Una imagen monocroma es almacenada como un arreglo 2D de píxeles</a:t>
            </a:r>
            <a:endParaRPr/>
          </a:p>
          <a:p>
            <a:pPr indent="-121917" lvl="0" marL="12191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Cada píxel necesitan 8 bits para representar una tonalidad de gris o intensidad</a:t>
            </a:r>
            <a:endParaRPr/>
          </a:p>
          <a:p>
            <a:pPr indent="5082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61" name="Google Shape;361;p24"/>
          <p:cNvSpPr txBox="1"/>
          <p:nvPr/>
        </p:nvSpPr>
        <p:spPr>
          <a:xfrm>
            <a:off x="7846007" y="5075245"/>
            <a:ext cx="410840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a) Imagen monocroma (en escala de grises)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363" name="Google Shape;36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pic>
        <p:nvPicPr>
          <p:cNvPr descr="Lena original (gray). | Download Scientific Diagram" id="364" name="Google Shape;36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3400" y="1663934"/>
            <a:ext cx="3267075" cy="326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5"/>
          <p:cNvSpPr txBox="1"/>
          <p:nvPr>
            <p:ph type="title"/>
          </p:nvPr>
        </p:nvSpPr>
        <p:spPr>
          <a:xfrm>
            <a:off x="1064880" y="224120"/>
            <a:ext cx="10058400" cy="967611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La imagen Digital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370" name="Google Shape;370;p25"/>
          <p:cNvSpPr txBox="1"/>
          <p:nvPr>
            <p:ph idx="1" type="body"/>
          </p:nvPr>
        </p:nvSpPr>
        <p:spPr>
          <a:xfrm>
            <a:off x="1064882" y="1481174"/>
            <a:ext cx="6893093" cy="424814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Una imagen monocroma es almacenada como un arreglo 2D de píxeles</a:t>
            </a:r>
            <a:endParaRPr/>
          </a:p>
          <a:p>
            <a:pPr indent="-121917" lvl="0" marL="12191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Cada píxel necesitan 8 bits para representar una tonalidad de gris o intensidad</a:t>
            </a:r>
            <a:endParaRPr/>
          </a:p>
          <a:p>
            <a:pPr indent="-121917" lvl="0" marL="12191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000"/>
              <a:buFont typeface="Arial"/>
              <a:buChar char="•"/>
            </a:pPr>
            <a:r>
              <a:rPr lang="es-PE">
                <a:solidFill>
                  <a:srgbClr val="2E75B5"/>
                </a:solidFill>
              </a:rPr>
              <a:t>Cómo se compone una imagen a color?</a:t>
            </a:r>
            <a:endParaRPr/>
          </a:p>
          <a:p>
            <a:pPr indent="-121917" lvl="0" marL="12191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000"/>
              <a:buFont typeface="Arial"/>
              <a:buChar char="•"/>
            </a:pPr>
            <a:r>
              <a:rPr lang="es-PE">
                <a:solidFill>
                  <a:srgbClr val="2E75B5"/>
                </a:solidFill>
              </a:rPr>
              <a:t>Cómo almacenamos una imagen a color?</a:t>
            </a:r>
            <a:endParaRPr>
              <a:solidFill>
                <a:srgbClr val="2E75B5"/>
              </a:solidFill>
            </a:endParaRPr>
          </a:p>
          <a:p>
            <a:pPr indent="5082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371" name="Google Shape;37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57974" y="1724632"/>
            <a:ext cx="3609684" cy="3573845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25"/>
          <p:cNvSpPr txBox="1"/>
          <p:nvPr/>
        </p:nvSpPr>
        <p:spPr>
          <a:xfrm>
            <a:off x="7957974" y="5403213"/>
            <a:ext cx="410840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a) Imagen original RGB b) Imagen R,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 Imagen G                       d) Imagen B</a:t>
            </a:r>
            <a:endParaRPr/>
          </a:p>
        </p:txBody>
      </p:sp>
      <p:sp>
        <p:nvSpPr>
          <p:cNvPr id="373" name="Google Shape;373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374" name="Google Shape;374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s-PE"/>
              <a:t>Docente Tutor: </a:t>
            </a:r>
            <a:r>
              <a:rPr lang="es-PE"/>
              <a:t>Alain M. Alejo Huarachi</a:t>
            </a:r>
            <a:endParaRPr/>
          </a:p>
        </p:txBody>
      </p:sp>
      <p:sp>
        <p:nvSpPr>
          <p:cNvPr id="110" name="Google Shape;110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112" name="Google Shape;11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pic>
        <p:nvPicPr>
          <p:cNvPr id="113" name="Google Shape;11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025" y="1821313"/>
            <a:ext cx="10204774" cy="4359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6"/>
          <p:cNvSpPr txBox="1"/>
          <p:nvPr>
            <p:ph type="title"/>
          </p:nvPr>
        </p:nvSpPr>
        <p:spPr>
          <a:xfrm>
            <a:off x="815856" y="304935"/>
            <a:ext cx="10058400" cy="996768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Espacios</a:t>
            </a:r>
            <a:r>
              <a:rPr lang="es-PE">
                <a:solidFill>
                  <a:srgbClr val="2E75B5"/>
                </a:solidFill>
              </a:rPr>
              <a:t> de Color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380" name="Google Shape;380;p26"/>
          <p:cNvSpPr txBox="1"/>
          <p:nvPr>
            <p:ph idx="1" type="body"/>
          </p:nvPr>
        </p:nvSpPr>
        <p:spPr>
          <a:xfrm>
            <a:off x="815857" y="1643418"/>
            <a:ext cx="10520441" cy="2636745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Humano percibe el color a través de sensores llamados conos (retina) </a:t>
            </a:r>
            <a:endParaRPr/>
          </a:p>
          <a:p>
            <a:pPr indent="5082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/>
          </a:p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El ojo humano absorve el color como una combinación variable de RGB</a:t>
            </a:r>
            <a:endParaRPr/>
          </a:p>
          <a:p>
            <a:pPr indent="5082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/>
          </a:p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Espectro visible para humanos es 400nm (azul) a 700 nm(rojo)</a:t>
            </a:r>
            <a:endParaRPr/>
          </a:p>
          <a:p>
            <a:pPr indent="0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81" name="Google Shape;38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249" y="3795952"/>
            <a:ext cx="8637704" cy="2439208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383" name="Google Shape;38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7"/>
          <p:cNvSpPr txBox="1"/>
          <p:nvPr>
            <p:ph type="title"/>
          </p:nvPr>
        </p:nvSpPr>
        <p:spPr>
          <a:xfrm>
            <a:off x="602267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Color en DIP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389" name="Google Shape;389;p27"/>
          <p:cNvSpPr txBox="1"/>
          <p:nvPr>
            <p:ph idx="1" type="body"/>
          </p:nvPr>
        </p:nvSpPr>
        <p:spPr>
          <a:xfrm>
            <a:off x="696688" y="1403790"/>
            <a:ext cx="11303120" cy="2953413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 En DIP el color es una propiedad del píxel útil para resolver problemas de reconocimiento</a:t>
            </a:r>
            <a:endParaRPr/>
          </a:p>
          <a:p>
            <a:pPr indent="-121917" lvl="0" marL="121917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Existen diversos espacios de color: </a:t>
            </a:r>
            <a:r>
              <a:rPr lang="es-PE" u="sng"/>
              <a:t>RGB, HSV (humano), </a:t>
            </a:r>
            <a:r>
              <a:rPr lang="es-PE"/>
              <a:t>CMY, CMYK , LAB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390" name="Google Shape;39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71202" y="3518434"/>
            <a:ext cx="3878389" cy="2742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4965" y="4102323"/>
            <a:ext cx="1680091" cy="1672313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393" name="Google Shape;393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8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Espacio de color RGB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399" name="Google Shape;399;p28"/>
          <p:cNvSpPr txBox="1"/>
          <p:nvPr>
            <p:ph idx="1" type="body"/>
          </p:nvPr>
        </p:nvSpPr>
        <p:spPr>
          <a:xfrm>
            <a:off x="6158880" y="1994846"/>
            <a:ext cx="5194920" cy="3504713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 Valores RGB normalizados a 0 – 1</a:t>
            </a:r>
            <a:endParaRPr/>
          </a:p>
          <a:p>
            <a:pPr indent="-121917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Colores “puros” en las esquinas</a:t>
            </a:r>
            <a:endParaRPr/>
          </a:p>
          <a:p>
            <a:pPr indent="-121917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Gris son valores en la diagonal del blanco al negro</a:t>
            </a:r>
            <a:endParaRPr/>
          </a:p>
          <a:p>
            <a:pPr indent="-121917" lvl="0" marL="121917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 Que significa el negro?</a:t>
            </a:r>
            <a:endParaRPr/>
          </a:p>
        </p:txBody>
      </p:sp>
      <p:pic>
        <p:nvPicPr>
          <p:cNvPr descr="Rgb Color Model Cube, HD Png Download" id="400" name="Google Shape;40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7280" y="1994846"/>
            <a:ext cx="4785765" cy="3355601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28"/>
          <p:cNvSpPr txBox="1"/>
          <p:nvPr/>
        </p:nvSpPr>
        <p:spPr>
          <a:xfrm>
            <a:off x="2227800" y="5499560"/>
            <a:ext cx="2869005" cy="531681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None/>
            </a:pPr>
            <a:r>
              <a:rPr b="0" i="0" lang="es-PE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Cubo de Color RGB</a:t>
            </a:r>
            <a:endParaRPr/>
          </a:p>
          <a:p>
            <a:pPr indent="5082" lvl="0" marL="121917" marR="0" rtl="0" algn="l">
              <a:lnSpc>
                <a:spcPct val="90000"/>
              </a:lnSpc>
              <a:spcBef>
                <a:spcPts val="1867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2" name="Google Shape;402;p28"/>
          <p:cNvSpPr txBox="1"/>
          <p:nvPr/>
        </p:nvSpPr>
        <p:spPr>
          <a:xfrm>
            <a:off x="2108389" y="4809450"/>
            <a:ext cx="38501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403" name="Google Shape;403;p28"/>
          <p:cNvSpPr txBox="1"/>
          <p:nvPr/>
        </p:nvSpPr>
        <p:spPr>
          <a:xfrm>
            <a:off x="4711795" y="4604265"/>
            <a:ext cx="38501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/>
          </a:p>
        </p:txBody>
      </p:sp>
      <p:sp>
        <p:nvSpPr>
          <p:cNvPr id="404" name="Google Shape;404;p28"/>
          <p:cNvSpPr txBox="1"/>
          <p:nvPr/>
        </p:nvSpPr>
        <p:spPr>
          <a:xfrm>
            <a:off x="2742435" y="2455081"/>
            <a:ext cx="38501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Z</a:t>
            </a:r>
            <a:endParaRPr/>
          </a:p>
        </p:txBody>
      </p:sp>
      <p:sp>
        <p:nvSpPr>
          <p:cNvPr id="405" name="Google Shape;405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406" name="Google Shape;406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9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Espacio de color HSV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412" name="Google Shape;412;p29"/>
          <p:cNvSpPr txBox="1"/>
          <p:nvPr>
            <p:ph idx="1" type="body"/>
          </p:nvPr>
        </p:nvSpPr>
        <p:spPr>
          <a:xfrm>
            <a:off x="1005611" y="1554853"/>
            <a:ext cx="10058400" cy="30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 </a:t>
            </a:r>
            <a:r>
              <a:rPr lang="es-PE" sz="2400"/>
              <a:t>Un color se caracteriza por sus componentes HSV</a:t>
            </a:r>
            <a:endParaRPr/>
          </a:p>
          <a:p>
            <a:pPr indent="-121917" lvl="0" marL="12191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 sz="2400"/>
              <a:t> Separa la intensidad de la codificación</a:t>
            </a:r>
            <a:endParaRPr/>
          </a:p>
          <a:p>
            <a:pPr indent="-121917" lvl="0" marL="12191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 sz="2400"/>
              <a:t> Dos valores para codificar cromaticidad (H y S)</a:t>
            </a:r>
            <a:endParaRPr/>
          </a:p>
          <a:p>
            <a:pPr indent="-121917" lvl="0" marL="12191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 sz="2400"/>
              <a:t> Conveniente para diseñar colores</a:t>
            </a:r>
            <a:endParaRPr sz="2400"/>
          </a:p>
        </p:txBody>
      </p:sp>
      <p:sp>
        <p:nvSpPr>
          <p:cNvPr id="413" name="Google Shape;413;p29"/>
          <p:cNvSpPr/>
          <p:nvPr/>
        </p:nvSpPr>
        <p:spPr>
          <a:xfrm>
            <a:off x="1523921" y="3604973"/>
            <a:ext cx="438561" cy="29498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29"/>
          <p:cNvSpPr/>
          <p:nvPr/>
        </p:nvSpPr>
        <p:spPr>
          <a:xfrm>
            <a:off x="4439116" y="4505057"/>
            <a:ext cx="438561" cy="29498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29"/>
          <p:cNvSpPr/>
          <p:nvPr/>
        </p:nvSpPr>
        <p:spPr>
          <a:xfrm>
            <a:off x="2584003" y="4790439"/>
            <a:ext cx="196143" cy="21567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rgbClr val="5F5F5F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endParaRPr/>
          </a:p>
        </p:txBody>
      </p:sp>
      <p:sp>
        <p:nvSpPr>
          <p:cNvPr id="416" name="Google Shape;416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417" name="Google Shape;417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pic>
        <p:nvPicPr>
          <p:cNvPr id="418" name="Google Shape;41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88374" y="3438916"/>
            <a:ext cx="4492873" cy="2427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0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Espacio de color HSV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424" name="Google Shape;424;p30"/>
          <p:cNvSpPr txBox="1"/>
          <p:nvPr>
            <p:ph idx="1" type="body"/>
          </p:nvPr>
        </p:nvSpPr>
        <p:spPr>
          <a:xfrm>
            <a:off x="1005611" y="1554853"/>
            <a:ext cx="10058400" cy="30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s-PE"/>
              <a:t> Componentes HSV :</a:t>
            </a:r>
            <a:endParaRPr/>
          </a:p>
          <a:p>
            <a:pPr indent="-342899" lvl="1" marL="90507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-"/>
            </a:pPr>
            <a:r>
              <a:rPr lang="es-PE"/>
              <a:t>Matiz (Hue),  es el color elegido codificado como un ángulo de 0 a 360</a:t>
            </a:r>
            <a:endParaRPr/>
          </a:p>
          <a:p>
            <a:pPr indent="-342899" lvl="1" marL="90507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-"/>
            </a:pPr>
            <a:r>
              <a:rPr lang="es-PE"/>
              <a:t>Saturación, intensidad cromática, es decir, claridad-oscuridad del color (centro círculo al borde 0-100)</a:t>
            </a:r>
            <a:endParaRPr/>
          </a:p>
          <a:p>
            <a:pPr indent="-342899" lvl="1" marL="90507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-"/>
            </a:pPr>
            <a:r>
              <a:rPr lang="es-PE"/>
              <a:t>Luminosidad (Value), todas las versiones de brillantez del color elegido (down 0 – top 100)</a:t>
            </a:r>
            <a:endParaRPr/>
          </a:p>
        </p:txBody>
      </p:sp>
      <p:pic>
        <p:nvPicPr>
          <p:cNvPr descr="File:Hsv-hexagons-to-circles.svg" id="425" name="Google Shape;425;p30"/>
          <p:cNvPicPr preferRelativeResize="0"/>
          <p:nvPr/>
        </p:nvPicPr>
        <p:blipFill rotWithShape="1">
          <a:blip r:embed="rId3">
            <a:alphaModFix/>
          </a:blip>
          <a:srcRect b="0" l="49317" r="0" t="0"/>
          <a:stretch/>
        </p:blipFill>
        <p:spPr>
          <a:xfrm>
            <a:off x="1392235" y="3937743"/>
            <a:ext cx="2852944" cy="24341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lores Rueda de color RGB nombres grados HSB HSV tonalidad Foto de archivo - 65990122" id="426" name="Google Shape;42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3909" y="3753584"/>
            <a:ext cx="2868989" cy="28689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i2.wp.com/py2py.com/wp-content/uploads/2019/01/Screenshot-2019-01-21-at-11.41.24-PM.png?w=750" id="427" name="Google Shape;427;p30"/>
          <p:cNvPicPr preferRelativeResize="0"/>
          <p:nvPr/>
        </p:nvPicPr>
        <p:blipFill rotWithShape="1">
          <a:blip r:embed="rId5">
            <a:alphaModFix/>
          </a:blip>
          <a:srcRect b="8844" l="5848" r="4693" t="4109"/>
          <a:stretch/>
        </p:blipFill>
        <p:spPr>
          <a:xfrm>
            <a:off x="8112547" y="3998826"/>
            <a:ext cx="3043133" cy="2289958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30"/>
          <p:cNvSpPr/>
          <p:nvPr/>
        </p:nvSpPr>
        <p:spPr>
          <a:xfrm>
            <a:off x="1523921" y="3604973"/>
            <a:ext cx="438561" cy="29498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30"/>
          <p:cNvSpPr/>
          <p:nvPr/>
        </p:nvSpPr>
        <p:spPr>
          <a:xfrm>
            <a:off x="4439116" y="4505057"/>
            <a:ext cx="438561" cy="29498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30"/>
          <p:cNvSpPr/>
          <p:nvPr/>
        </p:nvSpPr>
        <p:spPr>
          <a:xfrm>
            <a:off x="2584003" y="4790439"/>
            <a:ext cx="196143" cy="21567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rgbClr val="5F5F5F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endParaRPr/>
          </a:p>
        </p:txBody>
      </p:sp>
      <p:sp>
        <p:nvSpPr>
          <p:cNvPr id="431" name="Google Shape;431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432" name="Google Shape;432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1"/>
          <p:cNvSpPr txBox="1"/>
          <p:nvPr>
            <p:ph type="title"/>
          </p:nvPr>
        </p:nvSpPr>
        <p:spPr>
          <a:xfrm>
            <a:off x="1097280" y="214953"/>
            <a:ext cx="10058400" cy="10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Ejemplo : </a:t>
            </a:r>
            <a:endParaRPr>
              <a:solidFill>
                <a:srgbClr val="2E75B5"/>
              </a:solidFill>
            </a:endParaRPr>
          </a:p>
        </p:txBody>
      </p:sp>
      <p:pic>
        <p:nvPicPr>
          <p:cNvPr descr="H:\Book\Chapters\Figures\Fig6\food.colors.org.jpg" id="438" name="Google Shape;43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0534" y="1772449"/>
            <a:ext cx="2857501" cy="23065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:\Book\Chapters\Figures\Fig6\food.colors.lesssat.jpg" id="439" name="Google Shape;43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22321" y="1770794"/>
            <a:ext cx="2857500" cy="23098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:\Book\Chapters\Figures\Fig6\food.colors.moresat.jpg" id="440" name="Google Shape;440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24120" y="1792227"/>
            <a:ext cx="2819400" cy="2266951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31"/>
          <p:cNvSpPr txBox="1"/>
          <p:nvPr/>
        </p:nvSpPr>
        <p:spPr>
          <a:xfrm>
            <a:off x="1803167" y="4548433"/>
            <a:ext cx="8602000" cy="18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1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Imagen tomada con cámara digital (izquierda ), al centro saturación de cada pixel decrementado en 20% y a la derecha saturación de cada pixel aumentado en 40%.</a:t>
            </a:r>
            <a:endParaRPr sz="21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443" name="Google Shape;443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2"/>
          <p:cNvSpPr txBox="1"/>
          <p:nvPr>
            <p:ph type="title"/>
          </p:nvPr>
        </p:nvSpPr>
        <p:spPr>
          <a:xfrm>
            <a:off x="1097280" y="286605"/>
            <a:ext cx="10058400" cy="10913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Aplicaciones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449" name="Google Shape;449;p32"/>
          <p:cNvSpPr txBox="1"/>
          <p:nvPr>
            <p:ph idx="1" type="body"/>
          </p:nvPr>
        </p:nvSpPr>
        <p:spPr>
          <a:xfrm>
            <a:off x="1097280" y="1579700"/>
            <a:ext cx="10058400" cy="40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474120" lvl="0" marL="609585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s-PE" sz="2667">
                <a:latin typeface="Calibri"/>
                <a:ea typeface="Calibri"/>
                <a:cs typeface="Calibri"/>
                <a:sym typeface="Calibri"/>
              </a:rPr>
              <a:t>Segmentación a color:</a:t>
            </a:r>
            <a:endParaRPr sz="2667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474120" lvl="0" marL="609585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s-PE" sz="2667">
                <a:latin typeface="Calibri"/>
                <a:ea typeface="Calibri"/>
                <a:cs typeface="Calibri"/>
                <a:sym typeface="Calibri"/>
              </a:rPr>
              <a:t>Detección de Rostros</a:t>
            </a:r>
            <a:endParaRPr sz="2667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Y:\powerpoint\education\590CV\fb11117kmclus.tif" id="450" name="Google Shape;45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15410" y="2334403"/>
            <a:ext cx="2321069" cy="145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32"/>
          <p:cNvPicPr preferRelativeResize="0"/>
          <p:nvPr/>
        </p:nvPicPr>
        <p:blipFill rotWithShape="1">
          <a:blip r:embed="rId4">
            <a:alphaModFix/>
          </a:blip>
          <a:srcRect b="21515" l="35657" r="34885" t="50383"/>
          <a:stretch/>
        </p:blipFill>
        <p:spPr>
          <a:xfrm>
            <a:off x="4154033" y="2334403"/>
            <a:ext cx="2261555" cy="144560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:\Book\Chapters\Figures\Fig6\f00_i01.jpg" id="452" name="Google Shape;452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42003" y="4645817"/>
            <a:ext cx="2845040" cy="1450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:\Book\Chapters\Figures\Fig6\f00_i01_clas.jpg" id="453" name="Google Shape;453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61912" y="4655053"/>
            <a:ext cx="2470693" cy="14350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:\Book\Chapters\Figures\Fig6\f00_i01_face.jpg" id="454" name="Google Shape;454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082344" y="4645817"/>
            <a:ext cx="2470693" cy="1433875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456" name="Google Shape;456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3"/>
          <p:cNvSpPr txBox="1"/>
          <p:nvPr>
            <p:ph type="title"/>
          </p:nvPr>
        </p:nvSpPr>
        <p:spPr>
          <a:xfrm>
            <a:off x="1097280" y="286605"/>
            <a:ext cx="10058400" cy="10913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PE"/>
              <a:t>Aplicaciones</a:t>
            </a:r>
            <a:endParaRPr/>
          </a:p>
        </p:txBody>
      </p:sp>
      <p:sp>
        <p:nvSpPr>
          <p:cNvPr id="462" name="Google Shape;462;p33"/>
          <p:cNvSpPr txBox="1"/>
          <p:nvPr>
            <p:ph idx="1" type="body"/>
          </p:nvPr>
        </p:nvSpPr>
        <p:spPr>
          <a:xfrm>
            <a:off x="1097280" y="1579700"/>
            <a:ext cx="10058400" cy="40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474120" lvl="0" marL="609585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s-PE" sz="2667">
                <a:latin typeface="Calibri"/>
                <a:ea typeface="Calibri"/>
                <a:cs typeface="Calibri"/>
                <a:sym typeface="Calibri"/>
              </a:rPr>
              <a:t>Análisis automático de comida: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63" name="Google Shape;46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5467" y="2081082"/>
            <a:ext cx="4848782" cy="2574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86580" y="1966246"/>
            <a:ext cx="3657601" cy="3208705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33"/>
          <p:cNvSpPr/>
          <p:nvPr/>
        </p:nvSpPr>
        <p:spPr>
          <a:xfrm>
            <a:off x="1309150" y="5219950"/>
            <a:ext cx="9928800" cy="10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s-PE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dentificación del grado de madurez de aguaymanto (izquierda) y tomates (derecha ) usando espacios de color y técnicas de machine learning.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466" name="Google Shape;466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467" name="Google Shape;467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4"/>
          <p:cNvSpPr txBox="1"/>
          <p:nvPr>
            <p:ph type="title"/>
          </p:nvPr>
        </p:nvSpPr>
        <p:spPr>
          <a:xfrm>
            <a:off x="1097280" y="286604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Notebook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473" name="Google Shape;473;p34"/>
          <p:cNvSpPr txBox="1"/>
          <p:nvPr>
            <p:ph idx="1" type="body"/>
          </p:nvPr>
        </p:nvSpPr>
        <p:spPr>
          <a:xfrm>
            <a:off x="1097279" y="1845733"/>
            <a:ext cx="10058400" cy="40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457188" lvl="0" marL="609585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PE"/>
              <a:t>Actividad: Aprenderemos a segmentar una imagen usando python</a:t>
            </a:r>
            <a:endParaRPr/>
          </a:p>
        </p:txBody>
      </p:sp>
      <p:sp>
        <p:nvSpPr>
          <p:cNvPr id="474" name="Google Shape;474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475" name="Google Shape;475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/>
          <p:nvPr>
            <p:ph type="ctrTitle"/>
          </p:nvPr>
        </p:nvSpPr>
        <p:spPr>
          <a:xfrm>
            <a:off x="1020600" y="1893633"/>
            <a:ext cx="10271200" cy="23984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alibri"/>
              <a:buNone/>
            </a:pPr>
            <a:r>
              <a:t/>
            </a:r>
            <a:endParaRPr sz="96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7200"/>
              <a:buFont typeface="Calibri"/>
              <a:buNone/>
            </a:pPr>
            <a:r>
              <a:rPr lang="es-PE" sz="96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Fundamentos de Visión Artificial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119" name="Google Shape;119;p4"/>
          <p:cNvSpPr txBox="1"/>
          <p:nvPr>
            <p:ph idx="1" type="subTitle"/>
          </p:nvPr>
        </p:nvSpPr>
        <p:spPr>
          <a:xfrm>
            <a:off x="5698000" y="5708538"/>
            <a:ext cx="6494000" cy="10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s-PE"/>
              <a:t>Analí Alfaro Alfaro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42564" y="2507340"/>
            <a:ext cx="5306871" cy="412672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>
            <p:ph type="title"/>
          </p:nvPr>
        </p:nvSpPr>
        <p:spPr>
          <a:xfrm>
            <a:off x="658741" y="28909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Visión Artificial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126" name="Google Shape;126;p5"/>
          <p:cNvSpPr txBox="1"/>
          <p:nvPr>
            <p:ph idx="1" type="body"/>
          </p:nvPr>
        </p:nvSpPr>
        <p:spPr>
          <a:xfrm>
            <a:off x="910966" y="1838967"/>
            <a:ext cx="10257777" cy="327421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-121917" lvl="0" marL="1219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 sz="3200"/>
              <a:t>Disciplina que se enfoca en el desarrollo de </a:t>
            </a:r>
            <a:r>
              <a:rPr lang="es-PE" sz="3200" u="sng"/>
              <a:t>métodos</a:t>
            </a:r>
            <a:r>
              <a:rPr lang="es-PE" sz="3200"/>
              <a:t> para hacer que el computador pueda </a:t>
            </a:r>
            <a:r>
              <a:rPr lang="es-PE" sz="3200" u="sng"/>
              <a:t>“ver” </a:t>
            </a:r>
            <a:r>
              <a:rPr lang="es-PE" sz="3200"/>
              <a:t>tal como un humano.</a:t>
            </a:r>
            <a:endParaRPr/>
          </a:p>
        </p:txBody>
      </p:sp>
      <p:sp>
        <p:nvSpPr>
          <p:cNvPr id="127" name="Google Shape;127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128" name="Google Shape;128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 txBox="1"/>
          <p:nvPr>
            <p:ph type="title"/>
          </p:nvPr>
        </p:nvSpPr>
        <p:spPr>
          <a:xfrm>
            <a:off x="1097280" y="286604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457200" lvl="0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Sistema de</a:t>
            </a:r>
            <a:r>
              <a:rPr lang="es-PE">
                <a:solidFill>
                  <a:srgbClr val="2E75B5"/>
                </a:solidFill>
              </a:rPr>
              <a:t> Visión Artificial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134" name="Google Shape;134;p6"/>
          <p:cNvSpPr txBox="1"/>
          <p:nvPr>
            <p:ph idx="1" type="body"/>
          </p:nvPr>
        </p:nvSpPr>
        <p:spPr>
          <a:xfrm>
            <a:off x="1386827" y="1737404"/>
            <a:ext cx="10155139" cy="431923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5082" lvl="0" marL="1219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sz="3200">
              <a:latin typeface="Calibri"/>
              <a:ea typeface="Calibri"/>
              <a:cs typeface="Calibri"/>
              <a:sym typeface="Calibri"/>
            </a:endParaRPr>
          </a:p>
          <a:p>
            <a:pPr indent="-121917" lvl="0" marL="1219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 sz="3200"/>
              <a:t> Etapas</a:t>
            </a:r>
            <a:r>
              <a:rPr lang="es-PE" sz="3200">
                <a:latin typeface="Calibri"/>
                <a:ea typeface="Calibri"/>
                <a:cs typeface="Calibri"/>
                <a:sym typeface="Calibri"/>
              </a:rPr>
              <a:t>: </a:t>
            </a:r>
            <a:endParaRPr/>
          </a:p>
          <a:p>
            <a:pPr indent="-169328" lvl="1" marL="5791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>
                <a:latin typeface="Calibri"/>
                <a:ea typeface="Calibri"/>
                <a:cs typeface="Calibri"/>
                <a:sym typeface="Calibri"/>
              </a:rPr>
              <a:t>Adquisición</a:t>
            </a:r>
            <a:endParaRPr/>
          </a:p>
          <a:p>
            <a:pPr indent="-169328" lvl="1" marL="5791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>
                <a:latin typeface="Calibri"/>
                <a:ea typeface="Calibri"/>
                <a:cs typeface="Calibri"/>
                <a:sym typeface="Calibri"/>
              </a:rPr>
              <a:t>Procesamiento/Análisis </a:t>
            </a:r>
            <a:endParaRPr/>
          </a:p>
          <a:p>
            <a:pPr indent="-169329" lvl="1" marL="5791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>
                <a:latin typeface="Calibri"/>
                <a:ea typeface="Calibri"/>
                <a:cs typeface="Calibri"/>
                <a:sym typeface="Calibri"/>
              </a:rPr>
              <a:t>Comprensión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156628" lvl="1" marL="5791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s-PE"/>
              <a:t>Toma de decisiones</a:t>
            </a:r>
            <a:endParaRPr/>
          </a:p>
        </p:txBody>
      </p:sp>
      <p:sp>
        <p:nvSpPr>
          <p:cNvPr id="135" name="Google Shape;13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136" name="Google Shape;13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pic>
        <p:nvPicPr>
          <p:cNvPr id="137" name="Google Shape;13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6348" y="2076865"/>
            <a:ext cx="6155483" cy="35022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62326da314_0_0"/>
          <p:cNvSpPr txBox="1"/>
          <p:nvPr>
            <p:ph type="title"/>
          </p:nvPr>
        </p:nvSpPr>
        <p:spPr>
          <a:xfrm>
            <a:off x="1097280" y="286604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457200" lvl="0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Sistema de Visión Artificial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143" name="Google Shape;143;g262326da314_0_0"/>
          <p:cNvSpPr txBox="1"/>
          <p:nvPr>
            <p:ph idx="1" type="body"/>
          </p:nvPr>
        </p:nvSpPr>
        <p:spPr>
          <a:xfrm>
            <a:off x="1386827" y="1737404"/>
            <a:ext cx="10155000" cy="4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60925">
            <a:noAutofit/>
          </a:bodyPr>
          <a:lstStyle/>
          <a:p>
            <a:pPr indent="5082" lvl="0" marL="1219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sz="3200">
              <a:latin typeface="Calibri"/>
              <a:ea typeface="Calibri"/>
              <a:cs typeface="Calibri"/>
              <a:sym typeface="Calibri"/>
            </a:endParaRPr>
          </a:p>
          <a:p>
            <a:pPr indent="-121917" lvl="0" marL="1219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 sz="3200"/>
              <a:t> Etapas</a:t>
            </a:r>
            <a:r>
              <a:rPr lang="es-PE" sz="3200">
                <a:latin typeface="Calibri"/>
                <a:ea typeface="Calibri"/>
                <a:cs typeface="Calibri"/>
                <a:sym typeface="Calibri"/>
              </a:rPr>
              <a:t>: </a:t>
            </a:r>
            <a:endParaRPr/>
          </a:p>
          <a:p>
            <a:pPr indent="-169329" lvl="1" marL="5791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>
                <a:latin typeface="Calibri"/>
                <a:ea typeface="Calibri"/>
                <a:cs typeface="Calibri"/>
                <a:sym typeface="Calibri"/>
              </a:rPr>
              <a:t>Adquisición</a:t>
            </a:r>
            <a:endParaRPr/>
          </a:p>
          <a:p>
            <a:pPr indent="-169329" lvl="1" marL="5791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>
                <a:latin typeface="Calibri"/>
                <a:ea typeface="Calibri"/>
                <a:cs typeface="Calibri"/>
                <a:sym typeface="Calibri"/>
              </a:rPr>
              <a:t>Procesamiento/Análisis </a:t>
            </a:r>
            <a:endParaRPr/>
          </a:p>
          <a:p>
            <a:pPr indent="-169329" lvl="1" marL="5791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s-PE">
                <a:latin typeface="Calibri"/>
                <a:ea typeface="Calibri"/>
                <a:cs typeface="Calibri"/>
                <a:sym typeface="Calibri"/>
              </a:rPr>
              <a:t>Comprensión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156629" lvl="1" marL="579117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s-PE"/>
              <a:t>Toma de decisiones</a:t>
            </a:r>
            <a:endParaRPr/>
          </a:p>
        </p:txBody>
      </p:sp>
      <p:sp>
        <p:nvSpPr>
          <p:cNvPr id="144" name="Google Shape;144;g262326da314_0_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145" name="Google Shape;145;g262326da314_0_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pic>
        <p:nvPicPr>
          <p:cNvPr id="146" name="Google Shape;146;g262326da31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9950" y="2005674"/>
            <a:ext cx="3745600" cy="2846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262326da314_0_0"/>
          <p:cNvPicPr preferRelativeResize="0"/>
          <p:nvPr/>
        </p:nvPicPr>
        <p:blipFill rotWithShape="1">
          <a:blip r:embed="rId4">
            <a:alphaModFix/>
          </a:blip>
          <a:srcRect b="7856" l="1057" r="42715" t="25728"/>
          <a:stretch/>
        </p:blipFill>
        <p:spPr>
          <a:xfrm>
            <a:off x="4988625" y="3543125"/>
            <a:ext cx="3695274" cy="2454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"/>
          <p:cNvSpPr txBox="1"/>
          <p:nvPr>
            <p:ph type="title"/>
          </p:nvPr>
        </p:nvSpPr>
        <p:spPr>
          <a:xfrm>
            <a:off x="1097280" y="286604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Componentes de Sistema Visión Artificial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153" name="Google Shape;153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154" name="Google Shape;154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1139" y="1845530"/>
            <a:ext cx="7366713" cy="44026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"/>
          <p:cNvSpPr txBox="1"/>
          <p:nvPr>
            <p:ph type="title"/>
          </p:nvPr>
        </p:nvSpPr>
        <p:spPr>
          <a:xfrm>
            <a:off x="1097280" y="286604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</a:pPr>
            <a:r>
              <a:rPr lang="es-PE">
                <a:solidFill>
                  <a:srgbClr val="2E75B5"/>
                </a:solidFill>
              </a:rPr>
              <a:t>Background computacional</a:t>
            </a:r>
            <a:endParaRPr>
              <a:solidFill>
                <a:srgbClr val="2E75B5"/>
              </a:solidFill>
            </a:endParaRPr>
          </a:p>
        </p:txBody>
      </p:sp>
      <p:sp>
        <p:nvSpPr>
          <p:cNvPr id="161" name="Google Shape;16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Desarrollo de Aplicaciones en Vision Artificial - Analí Alfaro</a:t>
            </a:r>
            <a:endParaRPr/>
          </a:p>
        </p:txBody>
      </p:sp>
      <p:sp>
        <p:nvSpPr>
          <p:cNvPr id="162" name="Google Shape;16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pic>
        <p:nvPicPr>
          <p:cNvPr id="163" name="Google Shape;16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600" y="1803847"/>
            <a:ext cx="4319237" cy="4319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2020-09-19T16:26:22Z</dcterms:created>
  <dc:creator>user</dc:creator>
</cp:coreProperties>
</file>